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58" r:id="rId5"/>
    <p:sldId id="260" r:id="rId6"/>
    <p:sldId id="262" r:id="rId7"/>
    <p:sldId id="269" r:id="rId8"/>
    <p:sldId id="264" r:id="rId9"/>
    <p:sldId id="267" r:id="rId10"/>
    <p:sldId id="268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Gill Sans" panose="020B0604020202020204" charset="0"/>
      <p:regular r:id="rId17"/>
      <p:bold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21" roundtripDataSignature="AMtx7mgMqC5W8wl2MMzolkPHGUbslKGVe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6127" autoAdjust="0"/>
  </p:normalViewPr>
  <p:slideViewPr>
    <p:cSldViewPr snapToGrid="0">
      <p:cViewPr varScale="1">
        <p:scale>
          <a:sx n="27" d="100"/>
          <a:sy n="27" d="100"/>
        </p:scale>
        <p:origin x="712" y="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Pour conclure </a:t>
            </a:r>
            <a:endParaRPr dirty="0"/>
          </a:p>
        </p:txBody>
      </p:sp>
      <p:sp>
        <p:nvSpPr>
          <p:cNvPr id="339" name="Google Shape;33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Tout les deux B1, Aymeric plus spécialisé dans le </a:t>
            </a:r>
            <a:r>
              <a:rPr lang="fr-FR" dirty="0" err="1"/>
              <a:t>back-end</a:t>
            </a:r>
            <a:r>
              <a:rPr lang="fr-FR" dirty="0"/>
              <a:t> et Andréa dans le design web et le front, on s’est donc bien </a:t>
            </a:r>
            <a:r>
              <a:rPr lang="fr-FR" dirty="0" err="1"/>
              <a:t>completé</a:t>
            </a:r>
            <a:r>
              <a:rPr lang="fr-FR" dirty="0"/>
              <a:t> aux niveau des compétences, d’autant plus qu’on avait des cours de </a:t>
            </a:r>
            <a:r>
              <a:rPr lang="fr-FR" dirty="0" err="1"/>
              <a:t>php</a:t>
            </a:r>
            <a:r>
              <a:rPr lang="fr-FR" dirty="0"/>
              <a:t> en même temps donc on a appris ensemble ce qui nous a bien aidé a réaliser ce projet le fait d’avoir l’habitude de travailler ensemble dans la vie courante  </a:t>
            </a:r>
            <a:endParaRPr dirty="0"/>
          </a:p>
        </p:txBody>
      </p:sp>
      <p:sp>
        <p:nvSpPr>
          <p:cNvPr id="149" name="Google Shape;14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Nous avions comme sujet de réaliser un site web dynamique tout en montrant nos compétences en </a:t>
            </a:r>
            <a:r>
              <a:rPr lang="fr-FR" dirty="0" err="1"/>
              <a:t>bdd</a:t>
            </a:r>
            <a:r>
              <a:rPr lang="fr-FR" dirty="0"/>
              <a:t>, html, </a:t>
            </a:r>
            <a:r>
              <a:rPr lang="fr-FR" dirty="0" err="1"/>
              <a:t>css</a:t>
            </a:r>
            <a:r>
              <a:rPr lang="fr-FR" dirty="0"/>
              <a:t>, </a:t>
            </a:r>
            <a:r>
              <a:rPr lang="fr-FR" dirty="0" err="1"/>
              <a:t>js</a:t>
            </a:r>
            <a:r>
              <a:rPr lang="fr-FR" dirty="0"/>
              <a:t>, </a:t>
            </a:r>
            <a:r>
              <a:rPr lang="fr-FR" dirty="0" err="1"/>
              <a:t>php</a:t>
            </a:r>
            <a:r>
              <a:rPr lang="fr-FR" dirty="0"/>
              <a:t>, git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Nous avons donc fait le choix de prendre le projet 1 a savoir le projet AIRBNB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 donc voila le rendu: avec en tout 5pages: l’accueil, la page de recherche, la page connexion, profil et </a:t>
            </a:r>
            <a:r>
              <a:rPr lang="fr-FR" dirty="0" err="1"/>
              <a:t>product</a:t>
            </a:r>
            <a:r>
              <a:rPr lang="fr-FR" dirty="0"/>
              <a:t> page</a:t>
            </a:r>
            <a:endParaRPr dirty="0"/>
          </a:p>
        </p:txBody>
      </p:sp>
      <p:sp>
        <p:nvSpPr>
          <p:cNvPr id="132" name="Google Shape;1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Afin d’arriver a travailler ensemble et de toujours pouvoir communiquer nous avons utilisé GitHub ainsi que Discord. Nous travaillions bcp également en appel, c’est-à-dire que un avait le partage d’</a:t>
            </a:r>
            <a:r>
              <a:rPr lang="fr-FR" dirty="0" err="1"/>
              <a:t>ecran</a:t>
            </a:r>
            <a:r>
              <a:rPr lang="fr-FR" dirty="0"/>
              <a:t> et on nous pouvions échanger en réel comme si nous codions ensemble sur le même pc mais version </a:t>
            </a:r>
            <a:r>
              <a:rPr lang="fr-FR" dirty="0" err="1"/>
              <a:t>covid</a:t>
            </a:r>
            <a:r>
              <a:rPr lang="fr-FR" dirty="0"/>
              <a:t> </a:t>
            </a:r>
            <a:endParaRPr dirty="0"/>
          </a:p>
        </p:txBody>
      </p:sp>
      <p:sp>
        <p:nvSpPr>
          <p:cNvPr id="168" name="Google Shape;1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Pour la réalisation du projet, nous avons fais le choix d’utiliser html </a:t>
            </a:r>
            <a:r>
              <a:rPr lang="fr-FR" dirty="0" err="1"/>
              <a:t>css</a:t>
            </a:r>
            <a:r>
              <a:rPr lang="fr-FR" dirty="0"/>
              <a:t> </a:t>
            </a:r>
            <a:r>
              <a:rPr lang="fr-FR" dirty="0" err="1"/>
              <a:t>php</a:t>
            </a:r>
            <a:r>
              <a:rPr lang="fr-FR" dirty="0"/>
              <a:t> étant donné que c’était les outils les plus adaptés</a:t>
            </a:r>
            <a:endParaRPr dirty="0"/>
          </a:p>
        </p:txBody>
      </p:sp>
      <p:sp>
        <p:nvSpPr>
          <p:cNvPr id="202" name="Google Shape;202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demo</a:t>
            </a:r>
            <a:endParaRPr dirty="0"/>
          </a:p>
        </p:txBody>
      </p:sp>
      <p:sp>
        <p:nvSpPr>
          <p:cNvPr id="149" name="Google Shape;14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7270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Quelques pages</a:t>
            </a:r>
            <a:endParaRPr dirty="0"/>
          </a:p>
        </p:txBody>
      </p:sp>
      <p:sp>
        <p:nvSpPr>
          <p:cNvPr id="303" name="Google Shape;30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 err="1"/>
              <a:t>Covid</a:t>
            </a:r>
            <a:endParaRPr lang="fr-F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 err="1"/>
              <a:t>Wampserver</a:t>
            </a:r>
            <a:r>
              <a:rPr lang="fr-FR" dirty="0"/>
              <a:t> qui plante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Le temps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Le fait d’avoir bcp de projet en parallèles a gérer comme les </a:t>
            </a:r>
            <a:r>
              <a:rPr lang="fr-FR" dirty="0" err="1"/>
              <a:t>Ydays</a:t>
            </a:r>
            <a:r>
              <a:rPr lang="fr-FR" dirty="0"/>
              <a:t>, le projet </a:t>
            </a:r>
            <a:r>
              <a:rPr lang="fr-FR" dirty="0" err="1"/>
              <a:t>reseau</a:t>
            </a:r>
            <a:r>
              <a:rPr lang="fr-FR" dirty="0"/>
              <a:t>, les cours …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Notre niveau, car nous sommes en B1 par conséquent nous avons bcp du nous documenter sur certains points afin d’être capable de réaliser le projet dans sa totalité</a:t>
            </a:r>
            <a:endParaRPr dirty="0"/>
          </a:p>
        </p:txBody>
      </p:sp>
      <p:sp>
        <p:nvSpPr>
          <p:cNvPr id="331" name="Google Shape;3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Image">
  <p:cSld name="Title Slide with Imag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title"/>
          </p:nvPr>
        </p:nvSpPr>
        <p:spPr>
          <a:xfrm>
            <a:off x="702365" y="3013675"/>
            <a:ext cx="10787270" cy="830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body" idx="1"/>
          </p:nvPr>
        </p:nvSpPr>
        <p:spPr>
          <a:xfrm>
            <a:off x="3470275" y="3890624"/>
            <a:ext cx="52514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5"/>
          <p:cNvSpPr/>
          <p:nvPr/>
        </p:nvSpPr>
        <p:spPr>
          <a:xfrm>
            <a:off x="0" y="0"/>
            <a:ext cx="6107906" cy="6858000"/>
          </a:xfrm>
          <a:custGeom>
            <a:avLst/>
            <a:gdLst/>
            <a:ahLst/>
            <a:cxnLst/>
            <a:rect l="l" t="t" r="r" b="b"/>
            <a:pathLst>
              <a:path w="6107906" h="6858000" extrusionOk="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50000">
                <a:srgbClr val="A53F52">
                  <a:alpha val="80000"/>
                </a:srgbClr>
              </a:gs>
              <a:gs pos="100000">
                <a:srgbClr val="E8995B">
                  <a:alpha val="8000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25"/>
          <p:cNvSpPr txBox="1">
            <a:spLocks noGrp="1"/>
          </p:cNvSpPr>
          <p:nvPr>
            <p:ph type="body" idx="1"/>
          </p:nvPr>
        </p:nvSpPr>
        <p:spPr>
          <a:xfrm>
            <a:off x="6096000" y="4209064"/>
            <a:ext cx="52514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  <p:sp>
        <p:nvSpPr>
          <p:cNvPr id="80" name="Google Shape;80;p25"/>
          <p:cNvSpPr txBox="1">
            <a:spLocks noGrp="1"/>
          </p:cNvSpPr>
          <p:nvPr>
            <p:ph type="title"/>
          </p:nvPr>
        </p:nvSpPr>
        <p:spPr>
          <a:xfrm>
            <a:off x="6096000" y="2520779"/>
            <a:ext cx="5251450" cy="1661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6"/>
          <p:cNvSpPr txBox="1">
            <a:spLocks noGrp="1"/>
          </p:cNvSpPr>
          <p:nvPr>
            <p:ph type="sldNum" idx="12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  <p:sp>
        <p:nvSpPr>
          <p:cNvPr id="84" name="Google Shape;84;p26"/>
          <p:cNvSpPr txBox="1"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6"/>
          <p:cNvSpPr txBox="1">
            <a:spLocks noGrp="1"/>
          </p:cNvSpPr>
          <p:nvPr>
            <p:ph type="body"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1pPr>
            <a:lvl2pPr marL="914400" lvl="1" indent="-3175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marL="2286000" lvl="4" indent="-304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7"/>
          <p:cNvSpPr/>
          <p:nvPr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50000">
                <a:srgbClr val="A53F52">
                  <a:alpha val="80000"/>
                </a:srgbClr>
              </a:gs>
              <a:gs pos="100000">
                <a:srgbClr val="E8995B">
                  <a:alpha val="8000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27"/>
          <p:cNvSpPr/>
          <p:nvPr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27"/>
          <p:cNvSpPr txBox="1">
            <a:spLocks noGrp="1"/>
          </p:cNvSpPr>
          <p:nvPr>
            <p:ph type="title"/>
          </p:nvPr>
        </p:nvSpPr>
        <p:spPr>
          <a:xfrm>
            <a:off x="594519" y="0"/>
            <a:ext cx="11002962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7"/>
          <p:cNvSpPr txBox="1">
            <a:spLocks noGrp="1"/>
          </p:cNvSpPr>
          <p:nvPr>
            <p:ph type="sldNum" idx="12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  <p:sp>
        <p:nvSpPr>
          <p:cNvPr id="92" name="Google Shape;92;p27"/>
          <p:cNvSpPr/>
          <p:nvPr/>
        </p:nvSpPr>
        <p:spPr>
          <a:xfrm>
            <a:off x="10184825" y="6413649"/>
            <a:ext cx="1399614" cy="40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FABRIKAM</a:t>
            </a:r>
            <a:endParaRPr sz="2400" b="1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3" name="Google Shape;93;p27"/>
          <p:cNvSpPr txBox="1">
            <a:spLocks noGrp="1"/>
          </p:cNvSpPr>
          <p:nvPr>
            <p:ph type="body" idx="1"/>
          </p:nvPr>
        </p:nvSpPr>
        <p:spPr>
          <a:xfrm>
            <a:off x="594519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27"/>
          <p:cNvSpPr txBox="1">
            <a:spLocks noGrp="1"/>
          </p:cNvSpPr>
          <p:nvPr>
            <p:ph type="body" idx="2"/>
          </p:nvPr>
        </p:nvSpPr>
        <p:spPr>
          <a:xfrm>
            <a:off x="6415881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8"/>
          <p:cNvSpPr/>
          <p:nvPr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8"/>
          <p:cNvSpPr txBox="1">
            <a:spLocks noGrp="1"/>
          </p:cNvSpPr>
          <p:nvPr>
            <p:ph type="title"/>
          </p:nvPr>
        </p:nvSpPr>
        <p:spPr>
          <a:xfrm>
            <a:off x="839788" y="801277"/>
            <a:ext cx="3932238" cy="1583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8"/>
          <p:cNvSpPr txBox="1">
            <a:spLocks noGrp="1"/>
          </p:cNvSpPr>
          <p:nvPr>
            <p:ph type="sldNum" idx="12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  <p:sp>
        <p:nvSpPr>
          <p:cNvPr id="100" name="Google Shape;100;p28"/>
          <p:cNvSpPr/>
          <p:nvPr/>
        </p:nvSpPr>
        <p:spPr>
          <a:xfrm>
            <a:off x="10184825" y="6413649"/>
            <a:ext cx="1399614" cy="40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FABRIKAM</a:t>
            </a:r>
            <a:endParaRPr sz="2400" b="1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1" name="Google Shape;101;p28"/>
          <p:cNvSpPr txBox="1">
            <a:spLocks noGrp="1"/>
          </p:cNvSpPr>
          <p:nvPr>
            <p:ph type="body" idx="1"/>
          </p:nvPr>
        </p:nvSpPr>
        <p:spPr>
          <a:xfrm>
            <a:off x="839788" y="2480552"/>
            <a:ext cx="3932237" cy="3388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2" name="Google Shape;102;p28"/>
          <p:cNvSpPr txBox="1">
            <a:spLocks noGrp="1"/>
          </p:cNvSpPr>
          <p:nvPr>
            <p:ph type="body" idx="2"/>
          </p:nvPr>
        </p:nvSpPr>
        <p:spPr>
          <a:xfrm>
            <a:off x="5183188" y="801277"/>
            <a:ext cx="6565106" cy="5059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302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9"/>
          <p:cNvSpPr/>
          <p:nvPr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9"/>
          <p:cNvSpPr txBox="1">
            <a:spLocks noGrp="1"/>
          </p:cNvSpPr>
          <p:nvPr>
            <p:ph type="title"/>
          </p:nvPr>
        </p:nvSpPr>
        <p:spPr>
          <a:xfrm>
            <a:off x="839788" y="801277"/>
            <a:ext cx="3932238" cy="1583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9"/>
          <p:cNvSpPr txBox="1">
            <a:spLocks noGrp="1"/>
          </p:cNvSpPr>
          <p:nvPr>
            <p:ph type="sldNum" idx="12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  <p:sp>
        <p:nvSpPr>
          <p:cNvPr id="108" name="Google Shape;108;p29"/>
          <p:cNvSpPr/>
          <p:nvPr/>
        </p:nvSpPr>
        <p:spPr>
          <a:xfrm>
            <a:off x="10184825" y="6413649"/>
            <a:ext cx="1399614" cy="40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FABRIKAM</a:t>
            </a:r>
            <a:endParaRPr sz="2400" b="1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9" name="Google Shape;109;p29"/>
          <p:cNvSpPr txBox="1">
            <a:spLocks noGrp="1"/>
          </p:cNvSpPr>
          <p:nvPr>
            <p:ph type="body" idx="1"/>
          </p:nvPr>
        </p:nvSpPr>
        <p:spPr>
          <a:xfrm>
            <a:off x="839788" y="2384980"/>
            <a:ext cx="3932237" cy="3484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0" name="Google Shape;110;p29"/>
          <p:cNvSpPr>
            <a:spLocks noGrp="1"/>
          </p:cNvSpPr>
          <p:nvPr>
            <p:ph type="pic" idx="2"/>
          </p:nvPr>
        </p:nvSpPr>
        <p:spPr>
          <a:xfrm>
            <a:off x="5183188" y="801277"/>
            <a:ext cx="6565106" cy="5059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0"/>
          <p:cNvSpPr txBox="1">
            <a:spLocks noGrp="1"/>
          </p:cNvSpPr>
          <p:nvPr>
            <p:ph type="sldNum" idx="12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6"/>
          <p:cNvSpPr txBox="1">
            <a:spLocks noGrp="1"/>
          </p:cNvSpPr>
          <p:nvPr>
            <p:ph type="title"/>
          </p:nvPr>
        </p:nvSpPr>
        <p:spPr>
          <a:xfrm>
            <a:off x="5767754" y="365125"/>
            <a:ext cx="6043246" cy="573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body" idx="1"/>
          </p:nvPr>
        </p:nvSpPr>
        <p:spPr>
          <a:xfrm>
            <a:off x="5767754" y="1625512"/>
            <a:ext cx="6043246" cy="4636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175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04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body" idx="2"/>
          </p:nvPr>
        </p:nvSpPr>
        <p:spPr>
          <a:xfrm>
            <a:off x="5767754" y="1003687"/>
            <a:ext cx="604324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16"/>
          <p:cNvSpPr>
            <a:spLocks noGrp="1"/>
          </p:cNvSpPr>
          <p:nvPr>
            <p:ph type="pic" idx="3"/>
          </p:nvPr>
        </p:nvSpPr>
        <p:spPr>
          <a:xfrm>
            <a:off x="0" y="0"/>
            <a:ext cx="5416550" cy="6846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sldNum" idx="12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Image, and Content">
  <p:cSld name="Title, Subtitle, Image,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7"/>
          <p:cNvSpPr txBox="1">
            <a:spLocks noGrp="1"/>
          </p:cNvSpPr>
          <p:nvPr>
            <p:ph type="title"/>
          </p:nvPr>
        </p:nvSpPr>
        <p:spPr>
          <a:xfrm>
            <a:off x="7792279" y="365125"/>
            <a:ext cx="4018722" cy="573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body" idx="1"/>
          </p:nvPr>
        </p:nvSpPr>
        <p:spPr>
          <a:xfrm>
            <a:off x="7792279" y="1625512"/>
            <a:ext cx="4018722" cy="4636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302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175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04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>
            <a:spLocks noGrp="1"/>
          </p:cNvSpPr>
          <p:nvPr>
            <p:ph type="pic" idx="2"/>
          </p:nvPr>
        </p:nvSpPr>
        <p:spPr>
          <a:xfrm>
            <a:off x="0" y="-19878"/>
            <a:ext cx="7406905" cy="6866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3"/>
          </p:nvPr>
        </p:nvSpPr>
        <p:spPr>
          <a:xfrm>
            <a:off x="7819116" y="1003687"/>
            <a:ext cx="3991884" cy="407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sldNum" idx="12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 1">
  <p:cSld name="Divider Slide 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8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body" idx="1"/>
          </p:nvPr>
        </p:nvSpPr>
        <p:spPr>
          <a:xfrm>
            <a:off x="6096000" y="4209064"/>
            <a:ext cx="52514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sldNum" idx="12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title"/>
          </p:nvPr>
        </p:nvSpPr>
        <p:spPr>
          <a:xfrm>
            <a:off x="6096000" y="2520779"/>
            <a:ext cx="5251450" cy="1661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age Image">
  <p:cSld name="Full Page Image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20"/>
          <p:cNvSpPr txBox="1"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  <p:sp>
        <p:nvSpPr>
          <p:cNvPr id="54" name="Google Shape;54;p21"/>
          <p:cNvSpPr txBox="1"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1"/>
          <p:cNvSpPr txBox="1">
            <a:spLocks noGrp="1"/>
          </p:cNvSpPr>
          <p:nvPr>
            <p:ph type="body"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1pPr>
            <a:lvl2pPr marL="914400" lvl="1" indent="-3175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marL="2286000" lvl="4" indent="-304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body" idx="2"/>
          </p:nvPr>
        </p:nvSpPr>
        <p:spPr>
          <a:xfrm>
            <a:off x="594519" y="1262642"/>
            <a:ext cx="11002962" cy="353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98989"/>
              </a:buClr>
              <a:buSzPts val="2000"/>
              <a:buNone/>
              <a:defRPr sz="2000">
                <a:solidFill>
                  <a:srgbClr val="898989"/>
                </a:solidFill>
              </a:defRPr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 2">
  <p:cSld name="Divider Slide 2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2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68580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title"/>
          </p:nvPr>
        </p:nvSpPr>
        <p:spPr>
          <a:xfrm>
            <a:off x="6096000" y="2520779"/>
            <a:ext cx="5251450" cy="1661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body" idx="1"/>
          </p:nvPr>
        </p:nvSpPr>
        <p:spPr>
          <a:xfrm>
            <a:off x="6096000" y="4209064"/>
            <a:ext cx="52514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2"/>
          <p:cNvSpPr txBox="1">
            <a:spLocks noGrp="1"/>
          </p:cNvSpPr>
          <p:nvPr>
            <p:ph type="sldNum" idx="12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3"/>
          <p:cNvSpPr/>
          <p:nvPr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23"/>
          <p:cNvSpPr txBox="1">
            <a:spLocks noGrp="1"/>
          </p:cNvSpPr>
          <p:nvPr>
            <p:ph type="title"/>
          </p:nvPr>
        </p:nvSpPr>
        <p:spPr>
          <a:xfrm>
            <a:off x="7792279" y="365125"/>
            <a:ext cx="4018722" cy="573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body" idx="1"/>
          </p:nvPr>
        </p:nvSpPr>
        <p:spPr>
          <a:xfrm>
            <a:off x="7792279" y="1625512"/>
            <a:ext cx="4018722" cy="4636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30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body" idx="2"/>
          </p:nvPr>
        </p:nvSpPr>
        <p:spPr>
          <a:xfrm>
            <a:off x="7819116" y="1003687"/>
            <a:ext cx="3991884" cy="407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23"/>
          <p:cNvSpPr txBox="1">
            <a:spLocks noGrp="1"/>
          </p:cNvSpPr>
          <p:nvPr>
            <p:ph type="body" idx="3"/>
          </p:nvPr>
        </p:nvSpPr>
        <p:spPr>
          <a:xfrm>
            <a:off x="0" y="0"/>
            <a:ext cx="7415213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sldNum" idx="12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  <p:sp>
        <p:nvSpPr>
          <p:cNvPr id="70" name="Google Shape;70;p23"/>
          <p:cNvSpPr/>
          <p:nvPr/>
        </p:nvSpPr>
        <p:spPr>
          <a:xfrm>
            <a:off x="10184825" y="6413649"/>
            <a:ext cx="1399614" cy="40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FABRIKAM</a:t>
            </a:r>
            <a:endParaRPr sz="2400" b="1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4"/>
          <p:cNvSpPr txBox="1">
            <a:spLocks noGrp="1"/>
          </p:cNvSpPr>
          <p:nvPr>
            <p:ph type="body" idx="1"/>
          </p:nvPr>
        </p:nvSpPr>
        <p:spPr>
          <a:xfrm>
            <a:off x="5904689" y="5038489"/>
            <a:ext cx="59338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24"/>
          <p:cNvSpPr/>
          <p:nvPr/>
        </p:nvSpPr>
        <p:spPr>
          <a:xfrm>
            <a:off x="0" y="0"/>
            <a:ext cx="6107906" cy="6858000"/>
          </a:xfrm>
          <a:custGeom>
            <a:avLst/>
            <a:gdLst/>
            <a:ahLst/>
            <a:cxnLst/>
            <a:rect l="l" t="t" r="r" b="b"/>
            <a:pathLst>
              <a:path w="6107906" h="6858000" extrusionOk="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50000">
                <a:srgbClr val="A53F52">
                  <a:alpha val="80000"/>
                </a:srgbClr>
              </a:gs>
              <a:gs pos="100000">
                <a:srgbClr val="E8995B">
                  <a:alpha val="8000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24"/>
          <p:cNvSpPr txBox="1">
            <a:spLocks noGrp="1"/>
          </p:cNvSpPr>
          <p:nvPr>
            <p:ph type="title"/>
          </p:nvPr>
        </p:nvSpPr>
        <p:spPr>
          <a:xfrm>
            <a:off x="5904689" y="1546699"/>
            <a:ext cx="5933872" cy="3491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ldNum" idx="12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  <p:sp>
        <p:nvSpPr>
          <p:cNvPr id="14" name="Google Shape;14;p14"/>
          <p:cNvSpPr/>
          <p:nvPr/>
        </p:nvSpPr>
        <p:spPr>
          <a:xfrm>
            <a:off x="10184825" y="6413649"/>
            <a:ext cx="1399614" cy="40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2C2153"/>
                </a:solidFill>
                <a:latin typeface="Calibri"/>
                <a:ea typeface="Calibri"/>
                <a:cs typeface="Calibri"/>
                <a:sym typeface="Calibri"/>
              </a:rPr>
              <a:t>FAB</a:t>
            </a:r>
            <a:r>
              <a:rPr lang="en-US" sz="2400" b="1" i="0" u="none" strike="noStrike" cap="none">
                <a:solidFill>
                  <a:srgbClr val="A53F52"/>
                </a:solidFill>
                <a:latin typeface="Calibri"/>
                <a:ea typeface="Calibri"/>
                <a:cs typeface="Calibri"/>
                <a:sym typeface="Calibri"/>
              </a:rPr>
              <a:t>RIKAM</a:t>
            </a:r>
            <a:endParaRPr sz="2400" b="1" i="0" u="none" strike="noStrike" cap="none">
              <a:solidFill>
                <a:srgbClr val="A53F5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" descr="Abstract Buildin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69803"/>
                </a:srgbClr>
              </a:gs>
              <a:gs pos="50000">
                <a:srgbClr val="A53F52">
                  <a:alpha val="69803"/>
                </a:srgbClr>
              </a:gs>
              <a:gs pos="100000">
                <a:srgbClr val="E8995B">
                  <a:alpha val="69803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"/>
          <p:cNvSpPr txBox="1">
            <a:spLocks noGrp="1"/>
          </p:cNvSpPr>
          <p:nvPr>
            <p:ph type="title"/>
          </p:nvPr>
        </p:nvSpPr>
        <p:spPr>
          <a:xfrm>
            <a:off x="702365" y="3013675"/>
            <a:ext cx="10787270" cy="830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 sz="5400" dirty="0" err="1">
                <a:solidFill>
                  <a:schemeClr val="lt1"/>
                </a:solidFill>
              </a:rPr>
              <a:t>Suivi</a:t>
            </a:r>
            <a:r>
              <a:rPr lang="en-US" sz="5400" dirty="0">
                <a:solidFill>
                  <a:schemeClr val="lt1"/>
                </a:solidFill>
              </a:rPr>
              <a:t> de </a:t>
            </a:r>
            <a:r>
              <a:rPr lang="en-US" sz="5400" dirty="0" err="1">
                <a:solidFill>
                  <a:schemeClr val="lt1"/>
                </a:solidFill>
              </a:rPr>
              <a:t>Projet</a:t>
            </a:r>
            <a:r>
              <a:rPr lang="en-US" sz="5400" dirty="0">
                <a:solidFill>
                  <a:schemeClr val="lt1"/>
                </a:solidFill>
              </a:rPr>
              <a:t> </a:t>
            </a:r>
            <a:endParaRPr dirty="0"/>
          </a:p>
        </p:txBody>
      </p:sp>
      <p:sp>
        <p:nvSpPr>
          <p:cNvPr id="121" name="Google Shape;121;p1"/>
          <p:cNvSpPr txBox="1">
            <a:spLocks noGrp="1"/>
          </p:cNvSpPr>
          <p:nvPr>
            <p:ph type="body" idx="1"/>
          </p:nvPr>
        </p:nvSpPr>
        <p:spPr>
          <a:xfrm>
            <a:off x="3470275" y="3890624"/>
            <a:ext cx="52514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40"/>
              <a:buNone/>
            </a:pPr>
            <a:r>
              <a:rPr lang="en-US" sz="2040" dirty="0" err="1"/>
              <a:t>Projet</a:t>
            </a:r>
            <a:r>
              <a:rPr lang="en-US" sz="2040" dirty="0"/>
              <a:t> Web</a:t>
            </a:r>
            <a:endParaRPr sz="204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13" descr="Picture placeholder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22860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13"/>
          <p:cNvSpPr/>
          <p:nvPr/>
        </p:nvSpPr>
        <p:spPr>
          <a:xfrm>
            <a:off x="152400" y="222093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69803"/>
                </a:srgbClr>
              </a:gs>
              <a:gs pos="50000">
                <a:srgbClr val="A53F52">
                  <a:alpha val="69803"/>
                </a:srgbClr>
              </a:gs>
              <a:gs pos="100000">
                <a:srgbClr val="E8995B">
                  <a:alpha val="69803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702365" y="3013675"/>
            <a:ext cx="10787270" cy="830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 sz="5400">
                <a:solidFill>
                  <a:schemeClr val="lt1"/>
                </a:solidFill>
              </a:rPr>
              <a:t>CONCLUSION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" descr="Abstract Buildin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69803"/>
                </a:srgbClr>
              </a:gs>
              <a:gs pos="50000">
                <a:srgbClr val="A53F52">
                  <a:alpha val="69803"/>
                </a:srgbClr>
              </a:gs>
              <a:gs pos="100000">
                <a:srgbClr val="E8995B">
                  <a:alpha val="69803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2"/>
          <p:cNvSpPr/>
          <p:nvPr/>
        </p:nvSpPr>
        <p:spPr>
          <a:xfrm>
            <a:off x="3371850" y="-1"/>
            <a:ext cx="5448299" cy="6857999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"/>
          <p:cNvSpPr txBox="1">
            <a:spLocks noGrp="1"/>
          </p:cNvSpPr>
          <p:nvPr>
            <p:ph type="title"/>
          </p:nvPr>
        </p:nvSpPr>
        <p:spPr>
          <a:xfrm>
            <a:off x="3371850" y="-2"/>
            <a:ext cx="5448299" cy="6857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3600"/>
            </a:pPr>
            <a:r>
              <a:rPr lang="en-US" sz="3600" dirty="0"/>
              <a:t>SOMMAIRE</a:t>
            </a:r>
            <a:br>
              <a:rPr lang="en-US" sz="3200" dirty="0"/>
            </a:br>
            <a:br>
              <a:rPr lang="en-US" sz="3200" dirty="0"/>
            </a:b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- PRÉSENTATION DE L’EQUIPE</a:t>
            </a:r>
            <a:br>
              <a:rPr lang="en-US" sz="1800" dirty="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dirty="0"/>
              <a:t>- PRÉSENTATION DU PROJET</a:t>
            </a:r>
            <a:br>
              <a:rPr lang="en-US" sz="1800" dirty="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- GESTION DE PROJET</a:t>
            </a:r>
            <a:br>
              <a:rPr lang="en-US" sz="1800" dirty="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- TECHNOLOGIES UTILISÉES</a:t>
            </a:r>
            <a:br>
              <a:rPr lang="en-US" sz="1800" dirty="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-DEMONSTRATION</a:t>
            </a:r>
            <a:br>
              <a:rPr lang="en-US" sz="1800" dirty="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- CODE</a:t>
            </a:r>
            <a:br>
              <a:rPr lang="en-US" sz="1800" dirty="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- DIFFICULTÉS RENCONTRÉES</a:t>
            </a:r>
            <a:br>
              <a:rPr lang="en-US" sz="1800" dirty="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- CONCLUSION</a:t>
            </a:r>
            <a:endParaRPr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4" descr="Abstract Buildin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4"/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gradFill>
            <a:gsLst>
              <a:gs pos="0">
                <a:srgbClr val="01023B">
                  <a:alpha val="69803"/>
                </a:srgbClr>
              </a:gs>
              <a:gs pos="50000">
                <a:srgbClr val="A53F52">
                  <a:alpha val="69803"/>
                </a:srgbClr>
              </a:gs>
              <a:gs pos="100000">
                <a:srgbClr val="E8995B">
                  <a:alpha val="69803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4"/>
          <p:cNvSpPr/>
          <p:nvPr/>
        </p:nvSpPr>
        <p:spPr>
          <a:xfrm>
            <a:off x="1999755" y="2531962"/>
            <a:ext cx="7613150" cy="1794076"/>
          </a:xfrm>
          <a:prstGeom prst="roundRect">
            <a:avLst>
              <a:gd name="adj" fmla="val 16667"/>
            </a:avLst>
          </a:prstGeom>
          <a:solidFill>
            <a:srgbClr val="2D303F"/>
          </a:solidFill>
          <a:ln w="12700" cap="flat" cmpd="sng">
            <a:solidFill>
              <a:srgbClr val="2E324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6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B1</a:t>
            </a:r>
            <a:endParaRPr sz="6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p4" descr="Male profil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72346" y="261762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4" descr="Female Profil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48056" y="261762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4"/>
          <p:cNvSpPr txBox="1">
            <a:spLocks noGrp="1"/>
          </p:cNvSpPr>
          <p:nvPr>
            <p:ph type="title"/>
          </p:nvPr>
        </p:nvSpPr>
        <p:spPr>
          <a:xfrm>
            <a:off x="2418812" y="3617688"/>
            <a:ext cx="1660028" cy="38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en-US" sz="1600" b="1" dirty="0">
                <a:latin typeface="Calibri"/>
                <a:ea typeface="Calibri"/>
                <a:cs typeface="Calibri"/>
                <a:sym typeface="Calibri"/>
              </a:rPr>
              <a:t>JACOB AYMERIC</a:t>
            </a:r>
            <a:endParaRPr sz="1600" dirty="0"/>
          </a:p>
        </p:txBody>
      </p:sp>
      <p:sp>
        <p:nvSpPr>
          <p:cNvPr id="159" name="Google Shape;159;p4"/>
          <p:cNvSpPr txBox="1"/>
          <p:nvPr/>
        </p:nvSpPr>
        <p:spPr>
          <a:xfrm>
            <a:off x="7840904" y="3617688"/>
            <a:ext cx="2191058" cy="38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MECHIN ANDREA</a:t>
            </a:r>
            <a:endParaRPr dirty="0"/>
          </a:p>
        </p:txBody>
      </p:sp>
      <p:sp>
        <p:nvSpPr>
          <p:cNvPr id="164" name="Google Shape;164;p4"/>
          <p:cNvSpPr/>
          <p:nvPr/>
        </p:nvSpPr>
        <p:spPr>
          <a:xfrm>
            <a:off x="0" y="0"/>
            <a:ext cx="12192000" cy="105329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4"/>
          <p:cNvSpPr txBox="1"/>
          <p:nvPr/>
        </p:nvSpPr>
        <p:spPr>
          <a:xfrm>
            <a:off x="3493495" y="286484"/>
            <a:ext cx="5193471" cy="573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PRÉSENTATION DE L’ÉQUIPE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" descr="Laptop Cafe" title="Laptop Cafe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3657" t="75" r="23657" b="-86"/>
          <a:stretch/>
        </p:blipFill>
        <p:spPr>
          <a:xfrm>
            <a:off x="0" y="0"/>
            <a:ext cx="541655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"/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>
            <a:gsLst>
              <a:gs pos="0">
                <a:srgbClr val="01023B">
                  <a:alpha val="49803"/>
                </a:srgbClr>
              </a:gs>
              <a:gs pos="50000">
                <a:srgbClr val="A53F52">
                  <a:alpha val="49803"/>
                </a:srgbClr>
              </a:gs>
              <a:gs pos="100000">
                <a:srgbClr val="E99757">
                  <a:alpha val="49803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3"/>
          <p:cNvSpPr txBox="1">
            <a:spLocks noGrp="1"/>
          </p:cNvSpPr>
          <p:nvPr>
            <p:ph type="title"/>
          </p:nvPr>
        </p:nvSpPr>
        <p:spPr>
          <a:xfrm>
            <a:off x="5767754" y="365125"/>
            <a:ext cx="6043246" cy="573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40"/>
              <a:buFont typeface="Calibri"/>
              <a:buNone/>
            </a:pPr>
            <a:r>
              <a:rPr lang="en-US" sz="3240"/>
              <a:t>PRÉSENTATION PROJET</a:t>
            </a:r>
            <a:endParaRPr/>
          </a:p>
        </p:txBody>
      </p:sp>
      <p:sp>
        <p:nvSpPr>
          <p:cNvPr id="137" name="Google Shape;137;p3"/>
          <p:cNvSpPr txBox="1">
            <a:spLocks noGrp="1"/>
          </p:cNvSpPr>
          <p:nvPr>
            <p:ph type="body" idx="2"/>
          </p:nvPr>
        </p:nvSpPr>
        <p:spPr>
          <a:xfrm>
            <a:off x="5767754" y="1003687"/>
            <a:ext cx="604324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</a:pPr>
            <a:r>
              <a:rPr lang="en-US" sz="1400" dirty="0"/>
              <a:t>Blue Hotel</a:t>
            </a:r>
            <a:endParaRPr dirty="0"/>
          </a:p>
        </p:txBody>
      </p:sp>
      <p:sp>
        <p:nvSpPr>
          <p:cNvPr id="138" name="Google Shape;138;p3"/>
          <p:cNvSpPr txBox="1">
            <a:spLocks noGrp="1"/>
          </p:cNvSpPr>
          <p:nvPr>
            <p:ph type="sldNum" idx="12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39" name="Google Shape;139;p3"/>
          <p:cNvSpPr/>
          <p:nvPr/>
        </p:nvSpPr>
        <p:spPr>
          <a:xfrm>
            <a:off x="9959955" y="6451351"/>
            <a:ext cx="1589314" cy="28302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3"/>
          <p:cNvSpPr/>
          <p:nvPr/>
        </p:nvSpPr>
        <p:spPr>
          <a:xfrm>
            <a:off x="9906970" y="2391639"/>
            <a:ext cx="1260000" cy="1260000"/>
          </a:xfrm>
          <a:prstGeom prst="ellipse">
            <a:avLst/>
          </a:prstGeom>
          <a:solidFill>
            <a:srgbClr val="2D303F"/>
          </a:solidFill>
          <a:ln w="12700" cap="flat" cmpd="sng">
            <a:solidFill>
              <a:srgbClr val="2E324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p3" descr="Hierarch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22970" y="2607639"/>
            <a:ext cx="828000" cy="8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"/>
          <p:cNvSpPr/>
          <p:nvPr/>
        </p:nvSpPr>
        <p:spPr>
          <a:xfrm>
            <a:off x="8086331" y="2391639"/>
            <a:ext cx="1260000" cy="1260000"/>
          </a:xfrm>
          <a:prstGeom prst="ellipse">
            <a:avLst/>
          </a:prstGeom>
          <a:solidFill>
            <a:srgbClr val="2D303F"/>
          </a:solidFill>
          <a:ln w="12700" cap="flat" cmpd="sng">
            <a:solidFill>
              <a:srgbClr val="2E324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p3" descr="Closed book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02331" y="2607639"/>
            <a:ext cx="828000" cy="8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"/>
          <p:cNvSpPr/>
          <p:nvPr/>
        </p:nvSpPr>
        <p:spPr>
          <a:xfrm>
            <a:off x="6265692" y="2391639"/>
            <a:ext cx="1260000" cy="1260000"/>
          </a:xfrm>
          <a:prstGeom prst="ellipse">
            <a:avLst/>
          </a:prstGeom>
          <a:solidFill>
            <a:srgbClr val="2D303F"/>
          </a:solidFill>
          <a:ln w="12700" cap="flat" cmpd="sng">
            <a:solidFill>
              <a:srgbClr val="2E324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3" descr="Hourglas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81692" y="2607639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" descr="A picture containing drawing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17814" y="3867639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5" descr="Laptop Cafe" title="Laptop Cafe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3657" t="75" r="23657" b="-86"/>
          <a:stretch/>
        </p:blipFill>
        <p:spPr>
          <a:xfrm>
            <a:off x="0" y="0"/>
            <a:ext cx="541655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5"/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>
            <a:gsLst>
              <a:gs pos="0">
                <a:srgbClr val="01023B">
                  <a:alpha val="49803"/>
                </a:srgbClr>
              </a:gs>
              <a:gs pos="50000">
                <a:srgbClr val="A53F52">
                  <a:alpha val="49803"/>
                </a:srgbClr>
              </a:gs>
              <a:gs pos="100000">
                <a:srgbClr val="E99757">
                  <a:alpha val="49803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5"/>
          <p:cNvSpPr txBox="1">
            <a:spLocks noGrp="1"/>
          </p:cNvSpPr>
          <p:nvPr>
            <p:ph type="title"/>
          </p:nvPr>
        </p:nvSpPr>
        <p:spPr>
          <a:xfrm>
            <a:off x="5767754" y="365125"/>
            <a:ext cx="6043246" cy="573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40"/>
              <a:buFont typeface="Calibri"/>
              <a:buNone/>
            </a:pPr>
            <a:r>
              <a:rPr lang="en-US" sz="3240" dirty="0"/>
              <a:t>GESTION DE PROJET</a:t>
            </a:r>
            <a:endParaRPr dirty="0"/>
          </a:p>
        </p:txBody>
      </p:sp>
      <p:sp>
        <p:nvSpPr>
          <p:cNvPr id="173" name="Google Shape;173;p5"/>
          <p:cNvSpPr txBox="1">
            <a:spLocks noGrp="1"/>
          </p:cNvSpPr>
          <p:nvPr>
            <p:ph type="sldNum" idx="12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74" name="Google Shape;174;p5"/>
          <p:cNvSpPr/>
          <p:nvPr/>
        </p:nvSpPr>
        <p:spPr>
          <a:xfrm>
            <a:off x="9959955" y="6451351"/>
            <a:ext cx="1589314" cy="28302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5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41574" y="1354890"/>
            <a:ext cx="630947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5"/>
          <p:cNvSpPr txBox="1"/>
          <p:nvPr/>
        </p:nvSpPr>
        <p:spPr>
          <a:xfrm>
            <a:off x="7156885" y="1354890"/>
            <a:ext cx="2089924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GOOGLE DRIVE</a:t>
            </a:r>
            <a:endParaRPr dirty="0"/>
          </a:p>
        </p:txBody>
      </p:sp>
      <p:sp>
        <p:nvSpPr>
          <p:cNvPr id="178" name="Google Shape;178;p5"/>
          <p:cNvSpPr/>
          <p:nvPr/>
        </p:nvSpPr>
        <p:spPr>
          <a:xfrm>
            <a:off x="6260023" y="1591644"/>
            <a:ext cx="3071149" cy="902825"/>
          </a:xfrm>
          <a:prstGeom prst="roundRect">
            <a:avLst>
              <a:gd name="adj" fmla="val 16667"/>
            </a:avLst>
          </a:prstGeom>
          <a:solidFill>
            <a:srgbClr val="2D303F"/>
          </a:solidFill>
          <a:ln w="12700" cap="flat" cmpd="sng">
            <a:solidFill>
              <a:srgbClr val="2E324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p5" descr="A picture containing drawing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75149" y="1683056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5"/>
          <p:cNvSpPr txBox="1"/>
          <p:nvPr/>
        </p:nvSpPr>
        <p:spPr>
          <a:xfrm>
            <a:off x="7134257" y="1770666"/>
            <a:ext cx="2089924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GITHUB</a:t>
            </a:r>
            <a:endParaRPr dirty="0"/>
          </a:p>
        </p:txBody>
      </p:sp>
      <p:sp>
        <p:nvSpPr>
          <p:cNvPr id="181" name="Google Shape;181;p5"/>
          <p:cNvSpPr/>
          <p:nvPr/>
        </p:nvSpPr>
        <p:spPr>
          <a:xfrm>
            <a:off x="6260024" y="3341952"/>
            <a:ext cx="3071149" cy="902825"/>
          </a:xfrm>
          <a:prstGeom prst="roundRect">
            <a:avLst>
              <a:gd name="adj" fmla="val 16667"/>
            </a:avLst>
          </a:prstGeom>
          <a:solidFill>
            <a:srgbClr val="2D303F"/>
          </a:solidFill>
          <a:ln w="12700" cap="flat" cmpd="sng">
            <a:solidFill>
              <a:srgbClr val="2E324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p5" descr="A picture containing clock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41574" y="3478364"/>
            <a:ext cx="630000" cy="6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5"/>
          <p:cNvSpPr txBox="1"/>
          <p:nvPr/>
        </p:nvSpPr>
        <p:spPr>
          <a:xfrm>
            <a:off x="7156885" y="3523364"/>
            <a:ext cx="2089924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DISCORD</a:t>
            </a:r>
            <a:endParaRPr/>
          </a:p>
        </p:txBody>
      </p:sp>
      <p:pic>
        <p:nvPicPr>
          <p:cNvPr id="185" name="Google Shape;185;p5" descr="Speech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41574" y="4562601"/>
            <a:ext cx="630000" cy="6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5"/>
          <p:cNvSpPr txBox="1"/>
          <p:nvPr/>
        </p:nvSpPr>
        <p:spPr>
          <a:xfrm>
            <a:off x="7071574" y="4607601"/>
            <a:ext cx="2089924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KANBAN</a:t>
            </a:r>
            <a:endParaRPr/>
          </a:p>
        </p:txBody>
      </p:sp>
      <p:pic>
        <p:nvPicPr>
          <p:cNvPr id="188" name="Google Shape;188;p5" descr="Checklis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41574" y="5651852"/>
            <a:ext cx="630000" cy="6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5"/>
          <p:cNvSpPr txBox="1"/>
          <p:nvPr/>
        </p:nvSpPr>
        <p:spPr>
          <a:xfrm>
            <a:off x="7156411" y="5699465"/>
            <a:ext cx="2089924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GANTT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7" descr="Person using smart Tablet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-19878"/>
            <a:ext cx="7406905" cy="686681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7"/>
          <p:cNvSpPr/>
          <p:nvPr/>
        </p:nvSpPr>
        <p:spPr>
          <a:xfrm>
            <a:off x="-1" y="-19878"/>
            <a:ext cx="7406905" cy="6866810"/>
          </a:xfrm>
          <a:custGeom>
            <a:avLst/>
            <a:gdLst/>
            <a:ahLst/>
            <a:cxnLst/>
            <a:rect l="l" t="t" r="r" b="b"/>
            <a:pathLst>
              <a:path w="7406905" h="6866810" extrusionOk="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49803"/>
                </a:srgbClr>
              </a:gs>
              <a:gs pos="50000">
                <a:srgbClr val="A53F52">
                  <a:alpha val="49803"/>
                </a:srgbClr>
              </a:gs>
              <a:gs pos="100000">
                <a:srgbClr val="E99757">
                  <a:alpha val="49803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7"/>
          <p:cNvSpPr txBox="1">
            <a:spLocks noGrp="1"/>
          </p:cNvSpPr>
          <p:nvPr>
            <p:ph type="title"/>
          </p:nvPr>
        </p:nvSpPr>
        <p:spPr>
          <a:xfrm>
            <a:off x="7792279" y="365125"/>
            <a:ext cx="4018722" cy="573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/>
              <a:t>TECHNOLOGIES </a:t>
            </a:r>
            <a:endParaRPr/>
          </a:p>
        </p:txBody>
      </p:sp>
      <p:sp>
        <p:nvSpPr>
          <p:cNvPr id="207" name="Google Shape;207;p7"/>
          <p:cNvSpPr txBox="1">
            <a:spLocks noGrp="1"/>
          </p:cNvSpPr>
          <p:nvPr>
            <p:ph type="body" idx="3"/>
          </p:nvPr>
        </p:nvSpPr>
        <p:spPr>
          <a:xfrm>
            <a:off x="7819116" y="1003687"/>
            <a:ext cx="3991884" cy="407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 lnSpcReduction="10000"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</a:pPr>
            <a:r>
              <a:rPr lang="en-US" sz="1700"/>
              <a:t>Langages utilisés</a:t>
            </a:r>
            <a:endParaRPr/>
          </a:p>
        </p:txBody>
      </p:sp>
      <p:sp>
        <p:nvSpPr>
          <p:cNvPr id="208" name="Google Shape;208;p7"/>
          <p:cNvSpPr txBox="1">
            <a:spLocks noGrp="1"/>
          </p:cNvSpPr>
          <p:nvPr>
            <p:ph type="sldNum" idx="12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09" name="Google Shape;209;p7"/>
          <p:cNvSpPr/>
          <p:nvPr/>
        </p:nvSpPr>
        <p:spPr>
          <a:xfrm>
            <a:off x="10040677" y="6114292"/>
            <a:ext cx="1424193" cy="75716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7"/>
          <p:cNvSpPr/>
          <p:nvPr/>
        </p:nvSpPr>
        <p:spPr>
          <a:xfrm>
            <a:off x="8437392" y="2384123"/>
            <a:ext cx="1260000" cy="1260000"/>
          </a:xfrm>
          <a:prstGeom prst="ellipse">
            <a:avLst/>
          </a:prstGeom>
          <a:solidFill>
            <a:srgbClr val="2D303F"/>
          </a:solidFill>
          <a:ln w="12700" cap="flat" cmpd="sng">
            <a:solidFill>
              <a:srgbClr val="2E324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7"/>
          <p:cNvSpPr/>
          <p:nvPr/>
        </p:nvSpPr>
        <p:spPr>
          <a:xfrm>
            <a:off x="9943402" y="2384123"/>
            <a:ext cx="1260000" cy="1260000"/>
          </a:xfrm>
          <a:prstGeom prst="ellipse">
            <a:avLst/>
          </a:prstGeom>
          <a:solidFill>
            <a:srgbClr val="2D303F"/>
          </a:solidFill>
          <a:ln w="12700" cap="flat" cmpd="sng">
            <a:solidFill>
              <a:srgbClr val="2E324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7" descr="A picture containing clock, television, monitor, scree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52392" y="2699123"/>
            <a:ext cx="630000" cy="6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7" descr="A close up of a sig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58402" y="2699123"/>
            <a:ext cx="630000" cy="6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Formation Développeur PHP – 3 Jours – Formation WordPress ...">
            <a:extLst>
              <a:ext uri="{FF2B5EF4-FFF2-40B4-BE49-F238E27FC236}">
                <a16:creationId xmlns:a16="http://schemas.microsoft.com/office/drawing/2014/main" id="{A97C34EF-D8B0-4947-B7FD-2DD8961F1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492" y="3798647"/>
            <a:ext cx="2515131" cy="125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4" descr="Abstract Buildin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4"/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gradFill>
            <a:gsLst>
              <a:gs pos="0">
                <a:srgbClr val="01023B">
                  <a:alpha val="69803"/>
                </a:srgbClr>
              </a:gs>
              <a:gs pos="50000">
                <a:srgbClr val="A53F52">
                  <a:alpha val="69803"/>
                </a:srgbClr>
              </a:gs>
              <a:gs pos="100000">
                <a:srgbClr val="E8995B">
                  <a:alpha val="69803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4"/>
          <p:cNvSpPr/>
          <p:nvPr/>
        </p:nvSpPr>
        <p:spPr>
          <a:xfrm>
            <a:off x="0" y="0"/>
            <a:ext cx="12192000" cy="105329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4"/>
          <p:cNvSpPr txBox="1"/>
          <p:nvPr/>
        </p:nvSpPr>
        <p:spPr>
          <a:xfrm>
            <a:off x="3493495" y="286484"/>
            <a:ext cx="5193471" cy="573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DEMONSTRATION</a:t>
            </a:r>
            <a:endParaRPr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3CBC0725-F32A-4714-9A03-44197AC61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3231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9" descr="Abstract Coding&#10;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9"/>
          <p:cNvSpPr/>
          <p:nvPr/>
        </p:nvSpPr>
        <p:spPr>
          <a:xfrm>
            <a:off x="0" y="0"/>
            <a:ext cx="6096000" cy="6882714"/>
          </a:xfrm>
          <a:custGeom>
            <a:avLst/>
            <a:gdLst/>
            <a:ahLst/>
            <a:cxnLst/>
            <a:rect l="l" t="t" r="r" b="b"/>
            <a:pathLst>
              <a:path w="6096000" h="6882714" extrusionOk="0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69803"/>
                </a:srgbClr>
              </a:gs>
              <a:gs pos="50000">
                <a:srgbClr val="A53F52">
                  <a:alpha val="69803"/>
                </a:srgbClr>
              </a:gs>
              <a:gs pos="100000">
                <a:srgbClr val="E99757">
                  <a:alpha val="69803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9"/>
          <p:cNvSpPr txBox="1">
            <a:spLocks noGrp="1"/>
          </p:cNvSpPr>
          <p:nvPr>
            <p:ph type="title"/>
          </p:nvPr>
        </p:nvSpPr>
        <p:spPr>
          <a:xfrm>
            <a:off x="6519793" y="1733952"/>
            <a:ext cx="5251450" cy="1661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dirty="0"/>
              <a:t>CODE</a:t>
            </a:r>
            <a:endParaRPr dirty="0"/>
          </a:p>
        </p:txBody>
      </p:sp>
      <p:sp>
        <p:nvSpPr>
          <p:cNvPr id="308" name="Google Shape;308;p9"/>
          <p:cNvSpPr txBox="1">
            <a:spLocks noGrp="1"/>
          </p:cNvSpPr>
          <p:nvPr>
            <p:ph type="body" idx="1"/>
          </p:nvPr>
        </p:nvSpPr>
        <p:spPr>
          <a:xfrm>
            <a:off x="6260387" y="3612378"/>
            <a:ext cx="6200775" cy="610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en-US" sz="2000" dirty="0"/>
              <a:t>(Architecture, front, explication)</a:t>
            </a:r>
            <a:endParaRPr dirty="0"/>
          </a:p>
        </p:txBody>
      </p:sp>
      <p:sp>
        <p:nvSpPr>
          <p:cNvPr id="309" name="Google Shape;309;p9"/>
          <p:cNvSpPr txBox="1">
            <a:spLocks noGrp="1"/>
          </p:cNvSpPr>
          <p:nvPr>
            <p:ph type="sldNum" idx="12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310" name="Google Shape;310;p9"/>
          <p:cNvSpPr/>
          <p:nvPr/>
        </p:nvSpPr>
        <p:spPr>
          <a:xfrm>
            <a:off x="10144125" y="6400800"/>
            <a:ext cx="1405144" cy="36512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12" descr="Large Image of person at laptop in internet caf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12"/>
          <p:cNvSpPr/>
          <p:nvPr/>
        </p:nvSpPr>
        <p:spPr>
          <a:xfrm>
            <a:off x="0" y="0"/>
            <a:ext cx="12191999" cy="6882714"/>
          </a:xfrm>
          <a:prstGeom prst="rect">
            <a:avLst/>
          </a:prstGeom>
          <a:gradFill>
            <a:gsLst>
              <a:gs pos="0">
                <a:srgbClr val="01023B">
                  <a:alpha val="20000"/>
                </a:srgbClr>
              </a:gs>
              <a:gs pos="50000">
                <a:srgbClr val="A53F52">
                  <a:alpha val="20000"/>
                </a:srgbClr>
              </a:gs>
              <a:gs pos="100000">
                <a:srgbClr val="E99757">
                  <a:alpha val="2000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12"/>
          <p:cNvSpPr/>
          <p:nvPr/>
        </p:nvSpPr>
        <p:spPr>
          <a:xfrm>
            <a:off x="-1" y="3429000"/>
            <a:ext cx="4199467" cy="2048932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2"/>
          <p:cNvSpPr txBox="1">
            <a:spLocks noGrp="1"/>
          </p:cNvSpPr>
          <p:nvPr>
            <p:ph type="title"/>
          </p:nvPr>
        </p:nvSpPr>
        <p:spPr>
          <a:xfrm>
            <a:off x="154635" y="3634749"/>
            <a:ext cx="3785222" cy="1738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DIFFICULTÉS RENCONTRÉES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360</Words>
  <Application>Microsoft Office PowerPoint</Application>
  <PresentationFormat>Grand écran</PresentationFormat>
  <Paragraphs>43</Paragraphs>
  <Slides>10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Gill Sans</vt:lpstr>
      <vt:lpstr>Arial</vt:lpstr>
      <vt:lpstr>Calibri</vt:lpstr>
      <vt:lpstr>Office Theme</vt:lpstr>
      <vt:lpstr>Suivi de Projet </vt:lpstr>
      <vt:lpstr>SOMMAIRE  - PRÉSENTATION DE L’EQUIPE  - PRÉSENTATION DU PROJET  - GESTION DE PROJET  - TECHNOLOGIES UTILISÉES  -DEMONSTRATION  - CODE  - DIFFICULTÉS RENCONTRÉES  - CONCLUSION</vt:lpstr>
      <vt:lpstr>JACOB AYMERIC</vt:lpstr>
      <vt:lpstr>PRÉSENTATION PROJET</vt:lpstr>
      <vt:lpstr>GESTION DE PROJET</vt:lpstr>
      <vt:lpstr>TECHNOLOGIES </vt:lpstr>
      <vt:lpstr>Présentation PowerPoint</vt:lpstr>
      <vt:lpstr>CODE</vt:lpstr>
      <vt:lpstr>DIFFICULTÉS RENCONTRÉES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Suivi de Projet </dc:title>
  <cp:lastModifiedBy>andrea mechin</cp:lastModifiedBy>
  <cp:revision>15</cp:revision>
  <dcterms:created xsi:type="dcterms:W3CDTF">2020-01-28T10:41:50Z</dcterms:created>
  <dcterms:modified xsi:type="dcterms:W3CDTF">2020-06-23T07:44:59Z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